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58" r:id="rId7"/>
    <p:sldId id="279" r:id="rId8"/>
    <p:sldId id="277" r:id="rId9"/>
    <p:sldId id="278" r:id="rId10"/>
    <p:sldId id="263" r:id="rId11"/>
    <p:sldId id="262" r:id="rId12"/>
    <p:sldId id="275" r:id="rId13"/>
    <p:sldId id="274" r:id="rId14"/>
    <p:sldId id="271" r:id="rId15"/>
    <p:sldId id="273" r:id="rId16"/>
    <p:sldId id="272" r:id="rId17"/>
    <p:sldId id="268" r:id="rId18"/>
    <p:sldId id="269" r:id="rId19"/>
    <p:sldId id="276" r:id="rId20"/>
    <p:sldId id="270" r:id="rId21"/>
    <p:sldId id="285" r:id="rId22"/>
    <p:sldId id="264" r:id="rId23"/>
    <p:sldId id="265" r:id="rId24"/>
    <p:sldId id="281" r:id="rId25"/>
    <p:sldId id="282" r:id="rId26"/>
    <p:sldId id="280" r:id="rId27"/>
    <p:sldId id="266" r:id="rId28"/>
    <p:sldId id="283" r:id="rId29"/>
    <p:sldId id="284" r:id="rId30"/>
    <p:sldId id="26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8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3E18-ECFE-418E-97C0-658DDA5F8FE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876C-AEE0-4142-9497-4BE3E1E34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03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3E18-ECFE-418E-97C0-658DDA5F8FE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876C-AEE0-4142-9497-4BE3E1E34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97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3E18-ECFE-418E-97C0-658DDA5F8FE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876C-AEE0-4142-9497-4BE3E1E34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7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3E18-ECFE-418E-97C0-658DDA5F8FE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876C-AEE0-4142-9497-4BE3E1E34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06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3E18-ECFE-418E-97C0-658DDA5F8FE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876C-AEE0-4142-9497-4BE3E1E34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76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3E18-ECFE-418E-97C0-658DDA5F8FE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876C-AEE0-4142-9497-4BE3E1E34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42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3E18-ECFE-418E-97C0-658DDA5F8FE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876C-AEE0-4142-9497-4BE3E1E34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5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3E18-ECFE-418E-97C0-658DDA5F8FE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876C-AEE0-4142-9497-4BE3E1E34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8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3E18-ECFE-418E-97C0-658DDA5F8FE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876C-AEE0-4142-9497-4BE3E1E34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60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3E18-ECFE-418E-97C0-658DDA5F8FE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876C-AEE0-4142-9497-4BE3E1E34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69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3E18-ECFE-418E-97C0-658DDA5F8FE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B876C-AEE0-4142-9497-4BE3E1E34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1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03E18-ECFE-418E-97C0-658DDA5F8FE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B876C-AEE0-4142-9497-4BE3E1E34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2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Continental Shelf Sedimentation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8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802204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171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0914-X_00_ 01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8"/>
          <a:stretch>
            <a:fillRect/>
          </a:stretch>
        </p:blipFill>
        <p:spPr bwMode="auto">
          <a:xfrm>
            <a:off x="152400" y="1227138"/>
            <a:ext cx="8855798" cy="552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655999" y="160338"/>
            <a:ext cx="7848600" cy="10668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smtClean="0"/>
              <a:t>Deep-sea sedimentation processes</a:t>
            </a:r>
            <a:endParaRPr lang="en-US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55832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38200" y="1219200"/>
            <a:ext cx="7924800" cy="525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 smtClean="0"/>
              <a:t>Pelagic sedimentation: </a:t>
            </a:r>
          </a:p>
          <a:p>
            <a:pPr lvl="1"/>
            <a:r>
              <a:rPr lang="en-US" altLang="en-US" sz="1800" u="sng" dirty="0" smtClean="0"/>
              <a:t>Pelagic muds</a:t>
            </a:r>
            <a:r>
              <a:rPr lang="en-US" altLang="en-US" sz="1800" dirty="0" smtClean="0"/>
              <a:t>: </a:t>
            </a:r>
          </a:p>
          <a:p>
            <a:pPr lvl="2"/>
            <a:r>
              <a:rPr lang="en-US" altLang="en-US" sz="1800" dirty="0" smtClean="0"/>
              <a:t>biogenic</a:t>
            </a:r>
            <a:r>
              <a:rPr lang="en-US" altLang="en-US" sz="1800" i="1" dirty="0" smtClean="0"/>
              <a:t> oozes </a:t>
            </a:r>
          </a:p>
          <a:p>
            <a:pPr lvl="3"/>
            <a:r>
              <a:rPr lang="en-US" altLang="en-US" sz="1800" i="1" dirty="0" smtClean="0"/>
              <a:t>&gt;30% of debris from planktonic organisms</a:t>
            </a:r>
          </a:p>
          <a:p>
            <a:pPr lvl="3"/>
            <a:r>
              <a:rPr lang="en-US" altLang="en-US" sz="1800" i="1" dirty="0" smtClean="0"/>
              <a:t>Calcareous oozes (CaCO</a:t>
            </a:r>
            <a:r>
              <a:rPr lang="en-US" altLang="en-US" sz="1800" i="1" baseline="-25000" dirty="0" smtClean="0"/>
              <a:t>3</a:t>
            </a:r>
            <a:r>
              <a:rPr lang="en-US" altLang="en-US" sz="1800" i="1" dirty="0" smtClean="0"/>
              <a:t>)</a:t>
            </a:r>
          </a:p>
          <a:p>
            <a:pPr lvl="4"/>
            <a:r>
              <a:rPr lang="en-US" altLang="en-US" sz="1800" i="1" dirty="0" smtClean="0"/>
              <a:t>Shells of foraminifera &amp; pteropods (zooplankton) and coccolithophorids (phytoplankton).</a:t>
            </a:r>
          </a:p>
          <a:p>
            <a:pPr lvl="4"/>
            <a:r>
              <a:rPr lang="en-US" altLang="en-US" sz="1800" i="1" dirty="0" smtClean="0"/>
              <a:t>Accumulate on seafloor </a:t>
            </a:r>
            <a:r>
              <a:rPr lang="en-US" altLang="en-US" sz="1800" i="1" u="sng" dirty="0" smtClean="0"/>
              <a:t>above</a:t>
            </a:r>
            <a:r>
              <a:rPr lang="en-US" altLang="en-US" sz="1800" i="1" dirty="0" smtClean="0"/>
              <a:t> CCD.</a:t>
            </a:r>
          </a:p>
          <a:p>
            <a:pPr lvl="4"/>
            <a:r>
              <a:rPr lang="en-US" altLang="en-US" sz="1800" i="1" dirty="0" smtClean="0"/>
              <a:t>Forms hard limestone under pressure</a:t>
            </a:r>
          </a:p>
          <a:p>
            <a:pPr lvl="3"/>
            <a:r>
              <a:rPr lang="en-US" altLang="en-US" sz="1800" i="1" dirty="0" smtClean="0"/>
              <a:t>Siliceous oozes (SiO</a:t>
            </a:r>
            <a:r>
              <a:rPr lang="en-US" altLang="en-US" sz="1800" i="1" baseline="-25000" dirty="0" smtClean="0"/>
              <a:t>2</a:t>
            </a:r>
            <a:r>
              <a:rPr lang="en-US" altLang="en-US" sz="1800" i="1" dirty="0" smtClean="0"/>
              <a:t>)</a:t>
            </a:r>
          </a:p>
          <a:p>
            <a:pPr lvl="4"/>
            <a:r>
              <a:rPr lang="en-US" altLang="en-US" sz="1800" i="1" dirty="0" smtClean="0"/>
              <a:t>Shells of radiolaria (zooplankton) and diatoms (phytoplankton).</a:t>
            </a:r>
          </a:p>
          <a:p>
            <a:pPr lvl="4"/>
            <a:r>
              <a:rPr lang="en-US" altLang="en-US" sz="1800" i="1" dirty="0" smtClean="0"/>
              <a:t>Accumulate on seafloor </a:t>
            </a:r>
            <a:r>
              <a:rPr lang="en-US" altLang="en-US" sz="1800" i="1" u="sng" dirty="0" smtClean="0"/>
              <a:t>below</a:t>
            </a:r>
            <a:r>
              <a:rPr lang="en-US" altLang="en-US" sz="1800" i="1" dirty="0" smtClean="0"/>
              <a:t> CCD.</a:t>
            </a:r>
          </a:p>
          <a:p>
            <a:pPr lvl="4"/>
            <a:r>
              <a:rPr lang="en-US" altLang="en-US" sz="1800" i="1" dirty="0" smtClean="0"/>
              <a:t>Accumulate below regions of high diatom production (equator, poles, upwelling areas)</a:t>
            </a:r>
          </a:p>
          <a:p>
            <a:pPr lvl="2"/>
            <a:endParaRPr lang="en-US" altLang="en-US" sz="1800" i="1" dirty="0" smtClean="0"/>
          </a:p>
          <a:p>
            <a:pPr>
              <a:buFontTx/>
              <a:buNone/>
            </a:pPr>
            <a:endParaRPr lang="en-US" alt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38200" y="0"/>
            <a:ext cx="7848600" cy="12954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smtClean="0"/>
              <a:t>Modes of sedimentation in deep sea</a:t>
            </a:r>
            <a:endParaRPr lang="en-US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05743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62000" y="152400"/>
            <a:ext cx="7848600" cy="5334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smtClean="0"/>
              <a:t>Modes of sedimentation in deep sea</a:t>
            </a:r>
            <a:endParaRPr lang="en-US" altLang="en-US" sz="3600" dirty="0"/>
          </a:p>
        </p:txBody>
      </p:sp>
      <p:pic>
        <p:nvPicPr>
          <p:cNvPr id="4" name="Picture 4" descr="C04F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143000"/>
            <a:ext cx="4800600" cy="5410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219200"/>
            <a:ext cx="4495800" cy="5638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 smtClean="0"/>
              <a:t>Pelagic sedimentation: </a:t>
            </a:r>
          </a:p>
          <a:p>
            <a:pPr lvl="1"/>
            <a:r>
              <a:rPr lang="en-US" altLang="en-US" sz="2000" u="sng" dirty="0" smtClean="0"/>
              <a:t>Pelagic muds</a:t>
            </a:r>
            <a:r>
              <a:rPr lang="en-US" altLang="en-US" sz="2000" dirty="0" smtClean="0"/>
              <a:t>: </a:t>
            </a:r>
          </a:p>
          <a:p>
            <a:pPr lvl="2"/>
            <a:r>
              <a:rPr lang="en-US" altLang="en-US" sz="1800" dirty="0" smtClean="0"/>
              <a:t>Inorganic</a:t>
            </a:r>
            <a:r>
              <a:rPr lang="en-US" altLang="en-US" sz="1800" i="1" dirty="0" smtClean="0"/>
              <a:t> red or brown clays and silt</a:t>
            </a:r>
          </a:p>
          <a:p>
            <a:pPr lvl="3"/>
            <a:r>
              <a:rPr lang="en-US" altLang="en-US" sz="1600" i="1" dirty="0" smtClean="0"/>
              <a:t>Fine-grained (0.0002 – 0.0004 mm)</a:t>
            </a:r>
          </a:p>
          <a:p>
            <a:pPr lvl="3"/>
            <a:r>
              <a:rPr lang="en-US" altLang="en-US" sz="1600" i="1" dirty="0" smtClean="0"/>
              <a:t>Quartz, feldspar, kaolinite &amp; chlorite minerals</a:t>
            </a:r>
          </a:p>
          <a:p>
            <a:pPr lvl="3"/>
            <a:r>
              <a:rPr lang="en-US" altLang="en-US" sz="1600" i="1" dirty="0" smtClean="0"/>
              <a:t>Terrigenous, wind-</a:t>
            </a:r>
            <a:r>
              <a:rPr lang="en-US" altLang="en-US" sz="1600" i="1" dirty="0" err="1" smtClean="0"/>
              <a:t>bourne</a:t>
            </a:r>
            <a:r>
              <a:rPr lang="en-US" altLang="en-US" sz="1600" i="1" dirty="0" smtClean="0"/>
              <a:t>, cosmogenous source</a:t>
            </a:r>
          </a:p>
          <a:p>
            <a:pPr lvl="3"/>
            <a:r>
              <a:rPr lang="en-US" altLang="en-US" sz="1600" i="1" dirty="0" smtClean="0"/>
              <a:t>Kaolinite in tropical &amp; subtropical waters</a:t>
            </a:r>
          </a:p>
          <a:p>
            <a:pPr lvl="3"/>
            <a:r>
              <a:rPr lang="en-US" altLang="en-US" sz="1600" i="1" dirty="0" smtClean="0"/>
              <a:t>Chlorite in temperate &amp; subpolar</a:t>
            </a:r>
          </a:p>
          <a:p>
            <a:pPr lvl="3"/>
            <a:r>
              <a:rPr lang="en-US" altLang="en-US" sz="1600" i="1" dirty="0" smtClean="0"/>
              <a:t>Dominate below waters with little planktonic production.</a:t>
            </a:r>
          </a:p>
          <a:p>
            <a:pPr lvl="2"/>
            <a:endParaRPr lang="en-US" altLang="en-US" sz="1800" i="1" dirty="0" smtClean="0"/>
          </a:p>
          <a:p>
            <a:pPr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46830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524000"/>
            <a:ext cx="7924800" cy="525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 smtClean="0"/>
              <a:t>Bulk emplacement: </a:t>
            </a:r>
          </a:p>
          <a:p>
            <a:pPr lvl="1"/>
            <a:r>
              <a:rPr lang="en-US" altLang="en-US" sz="2000" u="sng" dirty="0" smtClean="0"/>
              <a:t>Slumps</a:t>
            </a:r>
            <a:r>
              <a:rPr lang="en-US" altLang="en-US" sz="2000" dirty="0" smtClean="0"/>
              <a:t>: sediment transport by mass with little deformation or folding of layers</a:t>
            </a:r>
          </a:p>
          <a:p>
            <a:pPr lvl="1"/>
            <a:r>
              <a:rPr lang="en-US" altLang="en-US" sz="2000" u="sng" dirty="0" smtClean="0"/>
              <a:t>Slurries</a:t>
            </a:r>
            <a:r>
              <a:rPr lang="en-US" altLang="en-US" sz="2000" dirty="0" smtClean="0"/>
              <a:t>: debris flows and mud flows- destroy any previous bedding or layering.</a:t>
            </a:r>
          </a:p>
          <a:p>
            <a:pPr lvl="2"/>
            <a:r>
              <a:rPr lang="en-US" altLang="en-US" sz="2000" dirty="0" smtClean="0"/>
              <a:t>Turbidity currents</a:t>
            </a:r>
          </a:p>
          <a:p>
            <a:pPr lvl="1"/>
            <a:r>
              <a:rPr lang="en-US" altLang="en-US" sz="2000" dirty="0" smtClean="0"/>
              <a:t>Deep-Sea canyons formed by these processes.</a:t>
            </a:r>
          </a:p>
          <a:p>
            <a:pPr lvl="1"/>
            <a:r>
              <a:rPr lang="en-US" altLang="en-US" sz="2000" u="sng" dirty="0" smtClean="0"/>
              <a:t>Ice Rafting</a:t>
            </a:r>
          </a:p>
          <a:p>
            <a:pPr lvl="2"/>
            <a:r>
              <a:rPr lang="en-US" altLang="en-US" sz="2000" dirty="0" smtClean="0"/>
              <a:t>Polar latitudes, debris from melting icebergs.</a:t>
            </a:r>
          </a:p>
          <a:p>
            <a:pPr lvl="2"/>
            <a:r>
              <a:rPr lang="en-US" altLang="en-US" sz="2000" dirty="0" smtClean="0"/>
              <a:t>Glacial marine sediment</a:t>
            </a:r>
          </a:p>
          <a:p>
            <a:pPr>
              <a:buFontTx/>
              <a:buNone/>
            </a:pPr>
            <a:endParaRPr lang="en-US" alt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848600" cy="12954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3600" dirty="0">
                <a:solidFill>
                  <a:srgbClr val="FF0000"/>
                </a:solidFill>
              </a:rPr>
              <a:t>Modes of sedimentation in deep sea</a:t>
            </a:r>
          </a:p>
        </p:txBody>
      </p:sp>
    </p:spTree>
    <p:extLst>
      <p:ext uri="{BB962C8B-B14F-4D97-AF65-F5344CB8AC3E}">
        <p14:creationId xmlns:p14="http://schemas.microsoft.com/office/powerpoint/2010/main" val="4150543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599"/>
            <a:ext cx="8534400" cy="637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448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9392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993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14400" y="381000"/>
            <a:ext cx="78486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 smtClean="0"/>
              <a:t>Classification of marine sediments based upon </a:t>
            </a:r>
            <a:r>
              <a:rPr lang="en-US" altLang="en-US" sz="2800" b="1" i="1" dirty="0" smtClean="0"/>
              <a:t>Mode of Formation</a:t>
            </a:r>
            <a:r>
              <a:rPr lang="en-US" altLang="en-US" sz="2000" i="1" dirty="0" smtClean="0"/>
              <a:t>.</a:t>
            </a:r>
            <a:endParaRPr lang="en-US" altLang="en-US" sz="2000" dirty="0"/>
          </a:p>
        </p:txBody>
      </p:sp>
      <p:sp>
        <p:nvSpPr>
          <p:cNvPr id="6" name="Text Box 70"/>
          <p:cNvSpPr txBox="1">
            <a:spLocks noChangeArrowheads="1"/>
          </p:cNvSpPr>
          <p:nvPr/>
        </p:nvSpPr>
        <p:spPr bwMode="auto">
          <a:xfrm>
            <a:off x="304800" y="2133600"/>
            <a:ext cx="82296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 i="1" u="sng" dirty="0">
                <a:solidFill>
                  <a:srgbClr val="FF0000"/>
                </a:solidFill>
              </a:rPr>
              <a:t>Terrigenous</a:t>
            </a:r>
            <a:r>
              <a:rPr lang="en-US" altLang="en-US" sz="2400" i="1" dirty="0">
                <a:solidFill>
                  <a:srgbClr val="FF0000"/>
                </a:solidFill>
              </a:rPr>
              <a:t>:</a:t>
            </a:r>
            <a:r>
              <a:rPr lang="en-US" altLang="en-US" sz="2400" i="1" dirty="0"/>
              <a:t> </a:t>
            </a:r>
            <a:r>
              <a:rPr lang="en-US" altLang="en-US" sz="2400" dirty="0"/>
              <a:t>Sands and mud produced by weathering and erosion of rocks on land.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 i="1" u="sng" dirty="0">
                <a:solidFill>
                  <a:srgbClr val="FF0000"/>
                </a:solidFill>
              </a:rPr>
              <a:t>Biogenic</a:t>
            </a:r>
            <a:r>
              <a:rPr lang="en-US" altLang="en-US" sz="2400" dirty="0">
                <a:solidFill>
                  <a:srgbClr val="FF0000"/>
                </a:solidFill>
              </a:rPr>
              <a:t>:</a:t>
            </a:r>
            <a:r>
              <a:rPr lang="en-US" altLang="en-US" sz="2400" dirty="0"/>
              <a:t> CaCO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 (calcium carbonate) and SiO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(silica) muds and oozes composed of hard parts of organisms.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 i="1" u="sng" dirty="0">
                <a:solidFill>
                  <a:srgbClr val="FF0000"/>
                </a:solidFill>
              </a:rPr>
              <a:t>Authigenic</a:t>
            </a:r>
            <a:r>
              <a:rPr lang="en-US" altLang="en-US" sz="2400" dirty="0">
                <a:solidFill>
                  <a:srgbClr val="FF0000"/>
                </a:solidFill>
              </a:rPr>
              <a:t>:</a:t>
            </a:r>
            <a:r>
              <a:rPr lang="en-US" altLang="en-US" sz="2400" dirty="0"/>
              <a:t> formed by precipitation of minerals in seawater (Manganese (</a:t>
            </a:r>
            <a:r>
              <a:rPr lang="en-US" altLang="en-US" sz="2400" dirty="0" err="1"/>
              <a:t>Mn</a:t>
            </a:r>
            <a:r>
              <a:rPr lang="en-US" altLang="en-US" sz="2400" dirty="0"/>
              <a:t>) and Phosphorus (P) nodules).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 i="1" u="sng" dirty="0">
                <a:solidFill>
                  <a:srgbClr val="FF0000"/>
                </a:solidFill>
              </a:rPr>
              <a:t>Volcanogenic</a:t>
            </a:r>
            <a:r>
              <a:rPr lang="en-US" altLang="en-US" sz="2400" dirty="0">
                <a:solidFill>
                  <a:srgbClr val="FF0000"/>
                </a:solidFill>
              </a:rPr>
              <a:t>:</a:t>
            </a:r>
            <a:r>
              <a:rPr lang="en-US" altLang="en-US" sz="2400" dirty="0"/>
              <a:t> ejected from volcanoes (ash).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 i="1" u="sng" dirty="0">
                <a:solidFill>
                  <a:srgbClr val="FF0000"/>
                </a:solidFill>
              </a:rPr>
              <a:t>Cosmogenous</a:t>
            </a:r>
            <a:r>
              <a:rPr lang="en-US" altLang="en-US" sz="2400" dirty="0">
                <a:solidFill>
                  <a:srgbClr val="FF0000"/>
                </a:solidFill>
              </a:rPr>
              <a:t>:</a:t>
            </a:r>
            <a:r>
              <a:rPr lang="en-US" altLang="en-US" sz="2400" dirty="0"/>
              <a:t> pieces of meteorites that survive trip thru atmosphere.</a:t>
            </a:r>
          </a:p>
        </p:txBody>
      </p:sp>
    </p:spTree>
    <p:extLst>
      <p:ext uri="{BB962C8B-B14F-4D97-AF65-F5344CB8AC3E}">
        <p14:creationId xmlns:p14="http://schemas.microsoft.com/office/powerpoint/2010/main" val="275812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38200" y="228600"/>
            <a:ext cx="78486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200" dirty="0" smtClean="0"/>
              <a:t>Worldwide distribution of recent shelf sediments by composition is strongly related to latitude and climate.</a:t>
            </a:r>
            <a:endParaRPr lang="en-US" altLang="en-US" sz="22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828800"/>
            <a:ext cx="7848600" cy="434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mtClean="0"/>
              <a:t>Calcareous </a:t>
            </a:r>
            <a:r>
              <a:rPr lang="en-US" altLang="en-US" i="1" smtClean="0"/>
              <a:t>biogenic</a:t>
            </a:r>
            <a:r>
              <a:rPr lang="en-US" altLang="en-US" smtClean="0"/>
              <a:t> sediments dominate tropical shelves.</a:t>
            </a:r>
          </a:p>
          <a:p>
            <a:r>
              <a:rPr lang="en-US" altLang="en-US" smtClean="0"/>
              <a:t>River-supplied </a:t>
            </a:r>
            <a:r>
              <a:rPr lang="en-US" altLang="en-US" i="1" smtClean="0"/>
              <a:t>sands</a:t>
            </a:r>
            <a:r>
              <a:rPr lang="en-US" altLang="en-US" smtClean="0"/>
              <a:t> and </a:t>
            </a:r>
            <a:r>
              <a:rPr lang="en-US" altLang="en-US" i="1" smtClean="0"/>
              <a:t>muds</a:t>
            </a:r>
            <a:r>
              <a:rPr lang="en-US" altLang="en-US" smtClean="0"/>
              <a:t> dominate temperate shelves.</a:t>
            </a:r>
          </a:p>
          <a:p>
            <a:r>
              <a:rPr lang="en-US" altLang="en-US" smtClean="0"/>
              <a:t>Glacial till and ice-rafted sediments dominate polar shelves.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320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1295400"/>
            <a:ext cx="7924800" cy="525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/>
              <a:t>CaCO</a:t>
            </a:r>
            <a:r>
              <a:rPr lang="en-US" altLang="en-US" sz="2800" baseline="-25000" dirty="0" smtClean="0"/>
              <a:t>3</a:t>
            </a:r>
            <a:r>
              <a:rPr lang="en-US" altLang="en-US" sz="2800" dirty="0" smtClean="0"/>
              <a:t> (calcite) is a solid material produced by biological or </a:t>
            </a:r>
            <a:r>
              <a:rPr lang="en-US" altLang="en-US" sz="2800" dirty="0" err="1" smtClean="0"/>
              <a:t>abiological</a:t>
            </a:r>
            <a:r>
              <a:rPr lang="en-US" altLang="en-US" sz="2800" dirty="0" smtClean="0"/>
              <a:t> processes in seawater:</a:t>
            </a:r>
          </a:p>
          <a:p>
            <a:pPr lvl="1">
              <a:buFontTx/>
              <a:buNone/>
            </a:pPr>
            <a:r>
              <a:rPr lang="en-US" altLang="en-US" dirty="0" smtClean="0"/>
              <a:t>		Ca</a:t>
            </a:r>
            <a:r>
              <a:rPr lang="en-US" altLang="en-US" baseline="30000" dirty="0" smtClean="0"/>
              <a:t>2+</a:t>
            </a:r>
            <a:r>
              <a:rPr lang="en-US" altLang="en-US" dirty="0" smtClean="0"/>
              <a:t> + CO</a:t>
            </a:r>
            <a:r>
              <a:rPr lang="en-US" altLang="en-US" baseline="-25000" dirty="0" smtClean="0"/>
              <a:t>3</a:t>
            </a:r>
            <a:r>
              <a:rPr lang="en-US" altLang="en-US" baseline="30000" dirty="0" smtClean="0"/>
              <a:t>2-</a:t>
            </a:r>
            <a:r>
              <a:rPr lang="en-US" altLang="en-US" dirty="0" smtClean="0"/>
              <a:t>          CaCO</a:t>
            </a:r>
            <a:r>
              <a:rPr lang="en-US" altLang="en-US" baseline="-25000" dirty="0" smtClean="0"/>
              <a:t>3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sz="2000" dirty="0" smtClean="0"/>
              <a:t>The reaction can go both ways, depending on the pH, pressure.</a:t>
            </a:r>
          </a:p>
          <a:p>
            <a:pPr lvl="1"/>
            <a:r>
              <a:rPr lang="en-US" altLang="en-US" sz="2000" dirty="0" smtClean="0"/>
              <a:t>When the seawater is undersaturated with respect to CaCO</a:t>
            </a:r>
            <a:r>
              <a:rPr lang="en-US" altLang="en-US" sz="2000" baseline="-25000" dirty="0" smtClean="0"/>
              <a:t>3</a:t>
            </a:r>
            <a:r>
              <a:rPr lang="en-US" altLang="en-US" sz="2000" dirty="0" smtClean="0"/>
              <a:t>, calcite will dissolve:</a:t>
            </a:r>
          </a:p>
          <a:p>
            <a:pPr lvl="3">
              <a:buFontTx/>
              <a:buNone/>
            </a:pPr>
            <a:r>
              <a:rPr lang="en-US" altLang="en-US" dirty="0" smtClean="0"/>
              <a:t>Ca</a:t>
            </a:r>
            <a:r>
              <a:rPr lang="en-US" altLang="en-US" baseline="30000" dirty="0" smtClean="0"/>
              <a:t>2+</a:t>
            </a:r>
            <a:r>
              <a:rPr lang="en-US" altLang="en-US" dirty="0" smtClean="0"/>
              <a:t> + CO</a:t>
            </a:r>
            <a:r>
              <a:rPr lang="en-US" altLang="en-US" baseline="-25000" dirty="0" smtClean="0"/>
              <a:t>3</a:t>
            </a:r>
            <a:r>
              <a:rPr lang="en-US" altLang="en-US" baseline="30000" dirty="0" smtClean="0"/>
              <a:t>2-</a:t>
            </a:r>
            <a:r>
              <a:rPr lang="en-US" altLang="en-US" dirty="0" smtClean="0"/>
              <a:t>          CaCO</a:t>
            </a:r>
            <a:r>
              <a:rPr lang="en-US" altLang="en-US" baseline="-25000" dirty="0" smtClean="0"/>
              <a:t>3</a:t>
            </a:r>
          </a:p>
          <a:p>
            <a:pPr lvl="3">
              <a:buFontTx/>
              <a:buNone/>
            </a:pPr>
            <a:endParaRPr lang="en-US" altLang="en-US" i="1" dirty="0" smtClean="0"/>
          </a:p>
          <a:p>
            <a:pPr lvl="1"/>
            <a:r>
              <a:rPr lang="en-US" altLang="en-US" sz="2000" dirty="0" smtClean="0"/>
              <a:t>But when seawater is saturated with respect to CaCO</a:t>
            </a:r>
            <a:r>
              <a:rPr lang="en-US" altLang="en-US" sz="2000" baseline="-25000" dirty="0" smtClean="0"/>
              <a:t>3</a:t>
            </a:r>
            <a:r>
              <a:rPr lang="en-US" altLang="en-US" sz="2000" dirty="0" smtClean="0"/>
              <a:t>, calcite will remain in its solid form and not dissolve:</a:t>
            </a:r>
          </a:p>
          <a:p>
            <a:pPr lvl="3">
              <a:buFontTx/>
              <a:buNone/>
            </a:pPr>
            <a:endParaRPr lang="en-US" altLang="en-US" i="1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95300" y="76200"/>
            <a:ext cx="7848600" cy="12954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 smtClean="0">
                <a:solidFill>
                  <a:srgbClr val="FF0000"/>
                </a:solidFill>
              </a:rPr>
              <a:t>Carbonate Chemist</a:t>
            </a:r>
            <a:r>
              <a:rPr lang="en-US" altLang="en-US" dirty="0" smtClean="0"/>
              <a:t>ry</a:t>
            </a:r>
            <a:endParaRPr lang="en-US" alt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429000" y="2743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3429000" y="2895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3657600" y="49530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06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torm deposit mechanisms.jpg                                   0002022C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725"/>
            <a:ext cx="9144000" cy="664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0"/>
            <a:ext cx="5638800" cy="457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2800" dirty="0" smtClean="0"/>
              <a:t>Storm surge and shelf sedimentation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000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38200" y="0"/>
            <a:ext cx="78486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b="1" dirty="0" smtClean="0">
                <a:solidFill>
                  <a:srgbClr val="FF0000"/>
                </a:solidFill>
              </a:rPr>
              <a:t>Deep-sea Sedimentation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81000" y="1752600"/>
            <a:ext cx="83058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 dirty="0">
                <a:latin typeface="Verdana" pitchFamily="34" charset="0"/>
              </a:rPr>
              <a:t>The Deep sea has two main sources of sediment: </a:t>
            </a:r>
            <a:endParaRPr lang="en-US" altLang="en-US" b="1" dirty="0" smtClean="0">
              <a:latin typeface="Verdana" pitchFamily="34" charset="0"/>
            </a:endParaRPr>
          </a:p>
          <a:p>
            <a:endParaRPr lang="en-US" altLang="en-US" b="1" dirty="0">
              <a:latin typeface="Verdana" pitchFamily="34" charset="0"/>
            </a:endParaRPr>
          </a:p>
          <a:p>
            <a:endParaRPr lang="en-US" altLang="en-US" b="1" dirty="0">
              <a:latin typeface="Verdana" pitchFamily="34" charset="0"/>
            </a:endParaRPr>
          </a:p>
          <a:p>
            <a:pPr>
              <a:buFontTx/>
              <a:buAutoNum type="arabicPeriod"/>
            </a:pPr>
            <a:r>
              <a:rPr lang="en-US" altLang="en-US" sz="2000" b="1" dirty="0">
                <a:latin typeface="Verdana" pitchFamily="34" charset="0"/>
              </a:rPr>
              <a:t>External- </a:t>
            </a:r>
            <a:r>
              <a:rPr lang="en-US" altLang="en-US" sz="2000" b="1" i="1" dirty="0">
                <a:latin typeface="Verdana" pitchFamily="34" charset="0"/>
              </a:rPr>
              <a:t>terrigenous </a:t>
            </a:r>
            <a:r>
              <a:rPr lang="en-US" altLang="en-US" sz="2000" b="1" dirty="0">
                <a:latin typeface="Verdana" pitchFamily="34" charset="0"/>
              </a:rPr>
              <a:t>material transported to oceans via rivers and wind, </a:t>
            </a:r>
          </a:p>
          <a:p>
            <a:pPr>
              <a:buFontTx/>
              <a:buAutoNum type="arabicPeriod"/>
            </a:pPr>
            <a:endParaRPr lang="en-US" altLang="en-US" sz="2000" b="1" dirty="0">
              <a:latin typeface="Verdana" pitchFamily="34" charset="0"/>
            </a:endParaRPr>
          </a:p>
          <a:p>
            <a:pPr>
              <a:buFontTx/>
              <a:buAutoNum type="arabicPeriod"/>
            </a:pPr>
            <a:r>
              <a:rPr lang="en-US" altLang="en-US" sz="2000" b="1" dirty="0">
                <a:latin typeface="Verdana" pitchFamily="34" charset="0"/>
              </a:rPr>
              <a:t>internal-</a:t>
            </a:r>
            <a:r>
              <a:rPr lang="en-US" altLang="en-US" sz="2000" b="1" i="1" dirty="0">
                <a:latin typeface="Verdana" pitchFamily="34" charset="0"/>
              </a:rPr>
              <a:t>biogenic</a:t>
            </a:r>
            <a:r>
              <a:rPr lang="en-US" altLang="en-US" sz="2000" b="1" dirty="0">
                <a:latin typeface="Verdana" pitchFamily="34" charset="0"/>
              </a:rPr>
              <a:t> and </a:t>
            </a:r>
            <a:r>
              <a:rPr lang="en-US" altLang="en-US" sz="2000" b="1" i="1" dirty="0">
                <a:latin typeface="Verdana" pitchFamily="34" charset="0"/>
              </a:rPr>
              <a:t>authigenic</a:t>
            </a:r>
            <a:r>
              <a:rPr lang="en-US" altLang="en-US" sz="2000" b="1" dirty="0">
                <a:latin typeface="Verdana" pitchFamily="34" charset="0"/>
              </a:rPr>
              <a:t> from the sea.</a:t>
            </a:r>
          </a:p>
        </p:txBody>
      </p:sp>
    </p:spTree>
    <p:extLst>
      <p:ext uri="{BB962C8B-B14F-4D97-AF65-F5344CB8AC3E}">
        <p14:creationId xmlns:p14="http://schemas.microsoft.com/office/powerpoint/2010/main" val="1098449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cali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0264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0" y="53049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en-US" b="1" dirty="0" err="1">
                <a:solidFill>
                  <a:srgbClr val="FF0000"/>
                </a:solidFill>
                <a:latin typeface="Arial" charset="0"/>
              </a:rPr>
              <a:t>Sandstorm</a:t>
            </a:r>
            <a:r>
              <a:rPr lang="es-ES_tradnl" alt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s-ES_tradnl" altLang="en-US" b="1" dirty="0" err="1">
                <a:solidFill>
                  <a:srgbClr val="FF0000"/>
                </a:solidFill>
                <a:latin typeface="Arial" charset="0"/>
              </a:rPr>
              <a:t>moving</a:t>
            </a:r>
            <a:r>
              <a:rPr lang="es-ES_tradnl" alt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s-ES_tradnl" altLang="en-US" b="1" dirty="0" err="1">
                <a:solidFill>
                  <a:srgbClr val="FF0000"/>
                </a:solidFill>
                <a:latin typeface="Arial" charset="0"/>
              </a:rPr>
              <a:t>from</a:t>
            </a:r>
            <a:r>
              <a:rPr lang="es-ES_tradnl" altLang="en-US" b="1" dirty="0">
                <a:solidFill>
                  <a:srgbClr val="FF0000"/>
                </a:solidFill>
                <a:latin typeface="Arial" charset="0"/>
              </a:rPr>
              <a:t> North </a:t>
            </a:r>
            <a:r>
              <a:rPr lang="es-ES_tradnl" altLang="en-US" b="1" dirty="0" err="1">
                <a:solidFill>
                  <a:srgbClr val="FF0000"/>
                </a:solidFill>
                <a:latin typeface="Arial" charset="0"/>
              </a:rPr>
              <a:t>Africa</a:t>
            </a:r>
            <a:r>
              <a:rPr lang="es-ES_tradnl" alt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s-ES_tradnl" altLang="en-US" b="1" dirty="0" err="1">
                <a:solidFill>
                  <a:srgbClr val="FF0000"/>
                </a:solidFill>
                <a:latin typeface="Arial" charset="0"/>
              </a:rPr>
              <a:t>toward</a:t>
            </a:r>
            <a:r>
              <a:rPr lang="es-ES_tradnl" alt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s-ES_tradnl" altLang="en-US" b="1" dirty="0" err="1">
                <a:solidFill>
                  <a:srgbClr val="FF0000"/>
                </a:solidFill>
                <a:latin typeface="Arial" charset="0"/>
              </a:rPr>
              <a:t>Canary</a:t>
            </a:r>
            <a:r>
              <a:rPr lang="es-ES_tradnl" altLang="en-US" b="1" dirty="0">
                <a:solidFill>
                  <a:srgbClr val="FF0000"/>
                </a:solidFill>
                <a:latin typeface="Arial" charset="0"/>
              </a:rPr>
              <a:t> Island in </a:t>
            </a:r>
            <a:r>
              <a:rPr lang="es-ES_tradnl" altLang="en-US" b="1" dirty="0" err="1">
                <a:solidFill>
                  <a:srgbClr val="FF0000"/>
                </a:solidFill>
                <a:latin typeface="Arial" charset="0"/>
              </a:rPr>
              <a:t>the</a:t>
            </a:r>
            <a:r>
              <a:rPr lang="es-ES_tradnl" alt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s-ES_tradnl" altLang="en-US" b="1" dirty="0" err="1">
                <a:solidFill>
                  <a:srgbClr val="FF0000"/>
                </a:solidFill>
                <a:latin typeface="Arial" charset="0"/>
              </a:rPr>
              <a:t>Atlantic</a:t>
            </a:r>
            <a:r>
              <a:rPr lang="es-ES_tradnl" alt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s-ES_tradnl" altLang="en-US" b="1" dirty="0" err="1">
                <a:solidFill>
                  <a:srgbClr val="FF0000"/>
                </a:solidFill>
                <a:latin typeface="Arial" charset="0"/>
              </a:rPr>
              <a:t>Ocean</a:t>
            </a:r>
            <a:endParaRPr lang="es-ES_tradnl" altLang="en-US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12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838200" y="1219200"/>
            <a:ext cx="7848600" cy="5715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b="1" dirty="0" smtClean="0"/>
              <a:t>Formed by chemical or biochemical reactions on ocean floor</a:t>
            </a:r>
          </a:p>
          <a:p>
            <a:r>
              <a:rPr lang="en-US" altLang="en-US" sz="2800" b="1" dirty="0" smtClean="0"/>
              <a:t>Nodules of ferromanganese (Fe and </a:t>
            </a:r>
            <a:r>
              <a:rPr lang="en-US" altLang="en-US" sz="2800" b="1" dirty="0" err="1" smtClean="0"/>
              <a:t>Mn</a:t>
            </a:r>
            <a:r>
              <a:rPr lang="en-US" altLang="en-US" sz="2800" b="1" dirty="0" smtClean="0"/>
              <a:t>) or phosphorite (P).</a:t>
            </a:r>
          </a:p>
          <a:p>
            <a:r>
              <a:rPr lang="en-US" altLang="en-US" sz="2800" b="1" dirty="0" smtClean="0"/>
              <a:t>Concentric layers of metal oxides accrete on particles over millions of years (1-4 mm per 10</a:t>
            </a:r>
            <a:r>
              <a:rPr lang="en-US" altLang="en-US" sz="2800" b="1" baseline="30000" dirty="0" smtClean="0"/>
              <a:t>6</a:t>
            </a:r>
            <a:r>
              <a:rPr lang="en-US" altLang="en-US" sz="2800" b="1" dirty="0" smtClean="0"/>
              <a:t> y).</a:t>
            </a:r>
          </a:p>
          <a:p>
            <a:r>
              <a:rPr lang="en-US" altLang="en-US" sz="2800" b="1" dirty="0" smtClean="0"/>
              <a:t>Contain economically important metals Cu, Zn, Co and </a:t>
            </a:r>
            <a:r>
              <a:rPr lang="en-US" altLang="en-US" sz="2800" b="1" dirty="0" err="1" smtClean="0"/>
              <a:t>Pb</a:t>
            </a:r>
            <a:r>
              <a:rPr lang="en-US" altLang="en-US" sz="2800" b="1" dirty="0" smtClean="0"/>
              <a:t>. (but too expensive to harvest).</a:t>
            </a:r>
          </a:p>
          <a:p>
            <a:r>
              <a:rPr lang="en-US" altLang="en-US" sz="2800" b="1" dirty="0" smtClean="0"/>
              <a:t>Origin uncertain (biological?)</a:t>
            </a:r>
          </a:p>
          <a:p>
            <a:endParaRPr lang="en-US" altLang="en-US" sz="2800" b="1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24000" y="304800"/>
            <a:ext cx="624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/>
              <a:t>Authigenic deposits</a:t>
            </a:r>
          </a:p>
        </p:txBody>
      </p:sp>
    </p:spTree>
    <p:extLst>
      <p:ext uri="{BB962C8B-B14F-4D97-AF65-F5344CB8AC3E}">
        <p14:creationId xmlns:p14="http://schemas.microsoft.com/office/powerpoint/2010/main" val="3888315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0" y="457200"/>
            <a:ext cx="624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Ferromanganese nodules</a:t>
            </a:r>
          </a:p>
        </p:txBody>
      </p:sp>
      <p:pic>
        <p:nvPicPr>
          <p:cNvPr id="3" name="Picture 5" descr="Ferromanganese nodu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9144000" cy="34702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203325" y="5441950"/>
            <a:ext cx="47069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Floor of South Pacific Ocean. </a:t>
            </a:r>
          </a:p>
          <a:p>
            <a:r>
              <a:rPr lang="en-US" altLang="en-US"/>
              <a:t>Nodule size 1-5 cm diameter</a:t>
            </a:r>
          </a:p>
        </p:txBody>
      </p:sp>
    </p:spTree>
    <p:extLst>
      <p:ext uri="{BB962C8B-B14F-4D97-AF65-F5344CB8AC3E}">
        <p14:creationId xmlns:p14="http://schemas.microsoft.com/office/powerpoint/2010/main" val="1810665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i="1" smtClean="0">
                <a:cs typeface="Times New Roman" pitchFamily="18" charset="0"/>
              </a:rPr>
              <a:t>I - Continental margins </a:t>
            </a:r>
            <a:endParaRPr lang="en-US" altLang="en-US" b="1" i="1"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57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en-US" u="sng" smtClean="0">
                <a:cs typeface="Times New Roman" pitchFamily="18" charset="0"/>
              </a:rPr>
              <a:t>Passive continental margins </a:t>
            </a:r>
          </a:p>
          <a:p>
            <a:pPr lvl="1">
              <a:buClr>
                <a:schemeClr val="tx2"/>
              </a:buClr>
              <a:buFontTx/>
              <a:buChar char="•"/>
              <a:defRPr/>
            </a:pPr>
            <a:r>
              <a:rPr lang="en-US" smtClean="0">
                <a:cs typeface="Times New Roman" pitchFamily="18" charset="0"/>
              </a:rPr>
              <a:t>Found along most coastal areas that surround the Atlantic Ocean</a:t>
            </a:r>
          </a:p>
          <a:p>
            <a:pPr lvl="1">
              <a:buClr>
                <a:schemeClr val="tx2"/>
              </a:buClr>
              <a:buFontTx/>
              <a:buChar char="•"/>
              <a:defRPr/>
            </a:pPr>
            <a:r>
              <a:rPr lang="en-US" smtClean="0">
                <a:cs typeface="Times New Roman" pitchFamily="18" charset="0"/>
              </a:rPr>
              <a:t>Not associated with plate boundaries</a:t>
            </a:r>
          </a:p>
          <a:p>
            <a:pPr lvl="2">
              <a:buClr>
                <a:schemeClr val="tx2"/>
              </a:buClr>
              <a:defRPr/>
            </a:pPr>
            <a:r>
              <a:rPr lang="en-US" smtClean="0">
                <a:cs typeface="Times New Roman" pitchFamily="18" charset="0"/>
              </a:rPr>
              <a:t>Experience little volcanism and </a:t>
            </a:r>
          </a:p>
          <a:p>
            <a:pPr lvl="2">
              <a:buClr>
                <a:schemeClr val="tx2"/>
              </a:buClr>
              <a:defRPr/>
            </a:pPr>
            <a:r>
              <a:rPr lang="en-US" smtClean="0">
                <a:cs typeface="Times New Roman" pitchFamily="18" charset="0"/>
              </a:rPr>
              <a:t>Few earthquakes</a:t>
            </a:r>
          </a:p>
          <a:p>
            <a:pPr lvl="2">
              <a:buClr>
                <a:schemeClr val="tx2"/>
              </a:buClr>
              <a:defRPr/>
            </a:pPr>
            <a:r>
              <a:rPr lang="en-US" smtClean="0">
                <a:cs typeface="Times New Roman" pitchFamily="18" charset="0"/>
              </a:rPr>
              <a:t>Wider sandy beaches </a:t>
            </a:r>
          </a:p>
          <a:p>
            <a:pPr marL="914400" lvl="2" indent="0">
              <a:buClr>
                <a:schemeClr val="tx2"/>
              </a:buClr>
              <a:buFontTx/>
              <a:buNone/>
              <a:defRPr/>
            </a:pPr>
            <a:endParaRPr 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555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0" y="228600"/>
            <a:ext cx="7772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i="1" smtClean="0"/>
              <a:t>Features of a passive continental margin</a:t>
            </a:r>
            <a:endParaRPr lang="en-US" altLang="en-US" b="1" i="1"/>
          </a:p>
        </p:txBody>
      </p:sp>
      <p:pic>
        <p:nvPicPr>
          <p:cNvPr id="3" name="Picture 3" descr="FG12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001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979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0" y="228600"/>
            <a:ext cx="7772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i="1" smtClean="0"/>
              <a:t>Major topographic divisions of the North Atlantic Ocean</a:t>
            </a:r>
            <a:endParaRPr lang="en-US" altLang="en-US" b="1" i="1"/>
          </a:p>
        </p:txBody>
      </p:sp>
      <p:pic>
        <p:nvPicPr>
          <p:cNvPr id="3" name="Picture 3" descr="FG12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0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885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14400" y="152400"/>
            <a:ext cx="7848600" cy="1295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dirty="0" smtClean="0"/>
              <a:t>The Atlantic basin contains a “two-layer-cake” stratigraphy–a thick basal layer of carbonate ooze overlain by a layer of mud.</a:t>
            </a:r>
            <a:endParaRPr lang="en-US" altLang="en-US" sz="2400" dirty="0"/>
          </a:p>
        </p:txBody>
      </p:sp>
      <p:pic>
        <p:nvPicPr>
          <p:cNvPr id="3" name="Picture 6" descr="0914-X_00_ 01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47" y="2022695"/>
            <a:ext cx="8503253" cy="40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344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i="1" smtClean="0">
                <a:cs typeface="Times New Roman" pitchFamily="18" charset="0"/>
              </a:rPr>
              <a:t>Active continental margins </a:t>
            </a:r>
            <a:br>
              <a:rPr lang="en-US" altLang="en-US" b="1" i="1" smtClean="0">
                <a:cs typeface="Times New Roman" pitchFamily="18" charset="0"/>
              </a:rPr>
            </a:br>
            <a:endParaRPr lang="en-US" altLang="en-US" b="1" i="1" dirty="0"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57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tx2"/>
              </a:buClr>
              <a:buFontTx/>
              <a:buChar char="•"/>
            </a:pPr>
            <a:r>
              <a:rPr lang="en-US" altLang="en-US" smtClean="0">
                <a:cs typeface="Times New Roman" pitchFamily="18" charset="0"/>
              </a:rPr>
              <a:t>Continental slope descends abruptly into a deep-ocean trench</a:t>
            </a:r>
          </a:p>
          <a:p>
            <a:pPr lvl="1">
              <a:buClr>
                <a:schemeClr val="tx2"/>
              </a:buClr>
              <a:buFontTx/>
              <a:buChar char="•"/>
            </a:pPr>
            <a:r>
              <a:rPr lang="en-US" altLang="en-US" smtClean="0">
                <a:cs typeface="Times New Roman" pitchFamily="18" charset="0"/>
              </a:rPr>
              <a:t>Located primarily around the Pacific Ocean </a:t>
            </a:r>
          </a:p>
          <a:p>
            <a:pPr lvl="1">
              <a:buClr>
                <a:schemeClr val="tx2"/>
              </a:buClr>
              <a:buFontTx/>
              <a:buChar char="•"/>
            </a:pPr>
            <a:r>
              <a:rPr lang="en-US" altLang="en-US" smtClean="0">
                <a:cs typeface="Times New Roman" pitchFamily="18" charset="0"/>
              </a:rPr>
              <a:t>Accumulations of deformed sediment and scraps of ocean crust form </a:t>
            </a:r>
            <a:r>
              <a:rPr lang="en-US" altLang="en-US" smtClean="0">
                <a:solidFill>
                  <a:schemeClr val="tx2"/>
                </a:solidFill>
                <a:cs typeface="Times New Roman" pitchFamily="18" charset="0"/>
              </a:rPr>
              <a:t>accretionary wedges</a:t>
            </a:r>
            <a:r>
              <a:rPr lang="en-US" altLang="en-US" smtClean="0">
                <a:cs typeface="Times New Roman" pitchFamily="18" charset="0"/>
              </a:rPr>
              <a:t> </a:t>
            </a:r>
          </a:p>
          <a:p>
            <a:pPr lvl="1">
              <a:buClr>
                <a:schemeClr val="tx2"/>
              </a:buClr>
              <a:buFontTx/>
              <a:buChar char="•"/>
            </a:pPr>
            <a:r>
              <a:rPr lang="en-US" altLang="en-US" smtClean="0">
                <a:cs typeface="Times New Roman" pitchFamily="18" charset="0"/>
              </a:rPr>
              <a:t>Some subduction zones have little or no accumulation of sediments (narrow beaches)</a:t>
            </a:r>
            <a:endParaRPr lang="en-US" altLang="en-US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510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09600" y="304800"/>
            <a:ext cx="77724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i="1" smtClean="0"/>
              <a:t>An active continental margin</a:t>
            </a:r>
            <a:endParaRPr lang="en-US" altLang="en-US" b="1" i="1"/>
          </a:p>
        </p:txBody>
      </p:sp>
      <p:pic>
        <p:nvPicPr>
          <p:cNvPr id="4" name="Picture 5" descr="13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905000"/>
            <a:ext cx="830580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988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0914-X_00_ 010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9"/>
          <a:stretch>
            <a:fillRect/>
          </a:stretch>
        </p:blipFill>
        <p:spPr bwMode="auto">
          <a:xfrm>
            <a:off x="13580" y="609600"/>
            <a:ext cx="9144000" cy="527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032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914-X_00_ 0146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477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381000"/>
            <a:ext cx="7848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defRPr sz="2600" b="1">
                <a:solidFill>
                  <a:schemeClr val="tx1"/>
                </a:solidFill>
                <a:latin typeface="Verdana" pitchFamily="34" charset="0"/>
              </a:defRPr>
            </a:lvl1pPr>
            <a:lvl2pPr>
              <a:lnSpc>
                <a:spcPct val="90000"/>
              </a:lnSpc>
              <a:defRPr sz="2600" b="1">
                <a:solidFill>
                  <a:schemeClr val="tx1"/>
                </a:solidFill>
                <a:latin typeface="Verdana" pitchFamily="34" charset="0"/>
              </a:defRPr>
            </a:lvl2pPr>
            <a:lvl3pPr>
              <a:lnSpc>
                <a:spcPct val="90000"/>
              </a:lnSpc>
              <a:defRPr sz="2600" b="1">
                <a:solidFill>
                  <a:schemeClr val="tx1"/>
                </a:solidFill>
                <a:latin typeface="Verdana" pitchFamily="34" charset="0"/>
              </a:defRPr>
            </a:lvl3pPr>
            <a:lvl4pPr>
              <a:lnSpc>
                <a:spcPct val="90000"/>
              </a:lnSpc>
              <a:defRPr sz="2600" b="1">
                <a:solidFill>
                  <a:schemeClr val="tx1"/>
                </a:solidFill>
                <a:latin typeface="Verdana" pitchFamily="34" charset="0"/>
              </a:defRPr>
            </a:lvl4pPr>
            <a:lvl5pPr>
              <a:lnSpc>
                <a:spcPct val="90000"/>
              </a:lnSpc>
              <a:defRPr sz="2600" b="1">
                <a:solidFill>
                  <a:schemeClr val="tx1"/>
                </a:solidFill>
                <a:latin typeface="Verdana" pitchFamily="34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2000"/>
              <a:t>The Pacific basin contains a “five-layer-cake” stratigraphy, because unlike the Atlantic its sea floor as it spreads crosses the equator where the CCD is lowered to the ocean bottom.</a:t>
            </a:r>
          </a:p>
        </p:txBody>
      </p:sp>
    </p:spTree>
    <p:extLst>
      <p:ext uri="{BB962C8B-B14F-4D97-AF65-F5344CB8AC3E}">
        <p14:creationId xmlns:p14="http://schemas.microsoft.com/office/powerpoint/2010/main" val="3710088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914-X_00_ 01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9"/>
          <a:stretch>
            <a:fillRect/>
          </a:stretch>
        </p:blipFill>
        <p:spPr bwMode="auto">
          <a:xfrm>
            <a:off x="152400" y="152400"/>
            <a:ext cx="89154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098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04800"/>
            <a:ext cx="88201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453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7846"/>
            <a:ext cx="798565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29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381000"/>
            <a:ext cx="80772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i="1" smtClean="0"/>
              <a:t>   </a:t>
            </a:r>
            <a:r>
              <a:rPr lang="en-US" altLang="en-US" b="1" i="1" smtClean="0"/>
              <a:t>Echo sounder and </a:t>
            </a:r>
            <a:br>
              <a:rPr lang="en-US" altLang="en-US" b="1" i="1" smtClean="0"/>
            </a:br>
            <a:r>
              <a:rPr lang="en-US" altLang="en-US" b="1" i="1" smtClean="0"/>
              <a:t>multibeam sonar</a:t>
            </a:r>
            <a:endParaRPr lang="en-US" altLang="en-US" b="1" i="1"/>
          </a:p>
        </p:txBody>
      </p:sp>
      <p:pic>
        <p:nvPicPr>
          <p:cNvPr id="4" name="Picture 7" descr="13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905000"/>
            <a:ext cx="7772400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52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8180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534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185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6" descr="04_02_37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382000" cy="636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089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635</Words>
  <Application>Microsoft Office PowerPoint</Application>
  <PresentationFormat>On-screen Show (4:3)</PresentationFormat>
  <Paragraphs>89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Continental Shelf Sedimentation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Modes of sedimentation in deep sea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Continental Shelf Sedimentation</dc:title>
  <dc:creator>Badir Albadran</dc:creator>
  <cp:lastModifiedBy>Badir Albadran</cp:lastModifiedBy>
  <cp:revision>9</cp:revision>
  <dcterms:created xsi:type="dcterms:W3CDTF">2015-12-13T17:25:52Z</dcterms:created>
  <dcterms:modified xsi:type="dcterms:W3CDTF">2015-12-14T06:49:47Z</dcterms:modified>
</cp:coreProperties>
</file>